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7315200" cx="13004800"/>
  <p:notesSz cx="6858000" cy="9144000"/>
  <p:embeddedFontLst>
    <p:embeddedFont>
      <p:font typeface="Inter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nter"/>
      <p:bold r:id="rId24"/>
      <p:boldItalic r:id="rId25"/>
    </p:embeddedFont>
    <p:embeddedFont>
      <p:font typeface="Mogra"/>
      <p:regular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Inter Medium"/>
      <p:regular r:id="rId31"/>
      <p:bold r:id="rId32"/>
      <p:italic r:id="rId33"/>
      <p:boldItalic r:id="rId34"/>
    </p:embeddedFont>
    <p:embeddedFont>
      <p:font typeface="Open Sans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gVgMa0HcYfVj48FtKyhzOUqikW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nter-bold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gra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Medium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Medium-italic.fntdata"/><Relationship Id="rId10" Type="http://schemas.openxmlformats.org/officeDocument/2006/relationships/slide" Target="slides/slide5.xml"/><Relationship Id="rId32" Type="http://schemas.openxmlformats.org/officeDocument/2006/relationships/font" Target="fonts/Inter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InterMedium-boldItalic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font" Target="fonts/InterSemiBold-bold.fntdata"/><Relationship Id="rId16" Type="http://schemas.openxmlformats.org/officeDocument/2006/relationships/font" Target="fonts/InterSemiBold-regular.fntdata"/><Relationship Id="rId19" Type="http://schemas.openxmlformats.org/officeDocument/2006/relationships/font" Target="fonts/InterSemiBold-boldItalic.fntdata"/><Relationship Id="rId18" Type="http://schemas.openxmlformats.org/officeDocument/2006/relationships/font" Target="fonts/Inter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jpg"/><Relationship Id="rId6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0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994342" y="4837551"/>
            <a:ext cx="3841784" cy="3841784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76275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" name="Google Shape;87;p1"/>
          <p:cNvCxnSpPr/>
          <p:nvPr/>
        </p:nvCxnSpPr>
        <p:spPr>
          <a:xfrm>
            <a:off x="767376" y="6089561"/>
            <a:ext cx="11476398" cy="0"/>
          </a:xfrm>
          <a:prstGeom prst="straightConnector1">
            <a:avLst/>
          </a:prstGeom>
          <a:noFill/>
          <a:ln cap="flat" cmpd="sng" w="28575">
            <a:solidFill>
              <a:srgbClr val="3388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/>
          <p:nvPr/>
        </p:nvSpPr>
        <p:spPr>
          <a:xfrm>
            <a:off x="11577161" y="564458"/>
            <a:ext cx="450521" cy="213434"/>
          </a:xfrm>
          <a:custGeom>
            <a:rect b="b" l="l" r="r" t="t"/>
            <a:pathLst>
              <a:path extrusionOk="0" h="213434" w="450521">
                <a:moveTo>
                  <a:pt x="0" y="0"/>
                </a:moveTo>
                <a:lnTo>
                  <a:pt x="450521" y="0"/>
                </a:lnTo>
                <a:lnTo>
                  <a:pt x="450521" y="213434"/>
                </a:lnTo>
                <a:lnTo>
                  <a:pt x="0" y="213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746235" y="564458"/>
            <a:ext cx="5345826" cy="5006171"/>
          </a:xfrm>
          <a:custGeom>
            <a:rect b="b" l="l" r="r" t="t"/>
            <a:pathLst>
              <a:path extrusionOk="0" h="5006171" w="5345826">
                <a:moveTo>
                  <a:pt x="0" y="0"/>
                </a:moveTo>
                <a:lnTo>
                  <a:pt x="5345826" y="0"/>
                </a:lnTo>
                <a:lnTo>
                  <a:pt x="5345826" y="5006171"/>
                </a:lnTo>
                <a:lnTo>
                  <a:pt x="0" y="5006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06" l="0" r="0" t="-4306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700865" y="2031926"/>
            <a:ext cx="108762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456" u="none" cap="none" strike="noStrike">
                <a:solidFill>
                  <a:srgbClr val="080A06"/>
                </a:solidFill>
                <a:latin typeface="Mogra"/>
                <a:ea typeface="Mogra"/>
                <a:cs typeface="Mogra"/>
                <a:sym typeface="Mogra"/>
              </a:rPr>
              <a:t>GEOPASTURE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716075" y="5665988"/>
            <a:ext cx="9579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3">
                <a:latin typeface="Inter SemiBold"/>
                <a:ea typeface="Inter SemiBold"/>
                <a:cs typeface="Inter SemiBold"/>
                <a:sym typeface="Inter SemiBold"/>
              </a:rPr>
              <a:t>DIGITAL SOLUTIONS FOR </a:t>
            </a:r>
            <a:r>
              <a:rPr b="1" lang="en-US" sz="2133">
                <a:latin typeface="Inter SemiBold"/>
                <a:ea typeface="Inter SemiBold"/>
                <a:cs typeface="Inter SemiBold"/>
                <a:sym typeface="Inter SemiBold"/>
              </a:rPr>
              <a:t>AGRICULTURALISTS</a:t>
            </a:r>
            <a:r>
              <a:rPr b="1" lang="en-US" sz="2133">
                <a:latin typeface="Inter SemiBold"/>
                <a:ea typeface="Inter SemiBold"/>
                <a:cs typeface="Inter SemiBold"/>
                <a:sym typeface="Inter SemiBold"/>
              </a:rPr>
              <a:t> AND PASTORALISTS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025" y="151725"/>
            <a:ext cx="994101" cy="1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1742" y="310150"/>
            <a:ext cx="1895178" cy="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/>
          <p:nvPr/>
        </p:nvSpPr>
        <p:spPr>
          <a:xfrm>
            <a:off x="0" y="0"/>
            <a:ext cx="13001625" cy="7315200"/>
          </a:xfrm>
          <a:custGeom>
            <a:rect b="b" l="l" r="r" t="t"/>
            <a:pathLst>
              <a:path extrusionOk="0" h="7315200" w="13001625">
                <a:moveTo>
                  <a:pt x="0" y="0"/>
                </a:moveTo>
                <a:lnTo>
                  <a:pt x="13001625" y="0"/>
                </a:lnTo>
                <a:lnTo>
                  <a:pt x="130016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86" l="0" r="-71" t="-9286"/>
            </a:stretch>
          </a:blipFill>
          <a:ln>
            <a:noFill/>
          </a:ln>
        </p:spPr>
      </p:sp>
      <p:sp>
        <p:nvSpPr>
          <p:cNvPr id="290" name="Google Shape;290;p11"/>
          <p:cNvSpPr/>
          <p:nvPr/>
        </p:nvSpPr>
        <p:spPr>
          <a:xfrm>
            <a:off x="11577161" y="564458"/>
            <a:ext cx="450521" cy="213434"/>
          </a:xfrm>
          <a:custGeom>
            <a:rect b="b" l="l" r="r" t="t"/>
            <a:pathLst>
              <a:path extrusionOk="0" h="213434" w="450521">
                <a:moveTo>
                  <a:pt x="0" y="0"/>
                </a:moveTo>
                <a:lnTo>
                  <a:pt x="450521" y="0"/>
                </a:lnTo>
                <a:lnTo>
                  <a:pt x="450521" y="213434"/>
                </a:lnTo>
                <a:lnTo>
                  <a:pt x="0" y="213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11"/>
          <p:cNvSpPr txBox="1"/>
          <p:nvPr/>
        </p:nvSpPr>
        <p:spPr>
          <a:xfrm>
            <a:off x="1962217" y="5195230"/>
            <a:ext cx="9047382" cy="19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110" u="none" cap="none" strike="noStrike">
                <a:solidFill>
                  <a:srgbClr val="080A06"/>
                </a:solidFill>
                <a:latin typeface="Inter"/>
                <a:ea typeface="Inter"/>
                <a:cs typeface="Inter"/>
                <a:sym typeface="Inter"/>
              </a:rPr>
              <a:t>THANK </a:t>
            </a:r>
            <a:r>
              <a:rPr b="1" i="0" lang="en-US" sz="1111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YOU!</a:t>
            </a: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>
            <a:off x="4895529" y="250261"/>
            <a:ext cx="3180758" cy="962518"/>
            <a:chOff x="0" y="0"/>
            <a:chExt cx="4241011" cy="1283357"/>
          </a:xfrm>
        </p:grpSpPr>
        <p:sp>
          <p:nvSpPr>
            <p:cNvPr id="293" name="Google Shape;293;p11"/>
            <p:cNvSpPr/>
            <p:nvPr/>
          </p:nvSpPr>
          <p:spPr>
            <a:xfrm>
              <a:off x="0" y="0"/>
              <a:ext cx="1392838" cy="1283357"/>
            </a:xfrm>
            <a:custGeom>
              <a:rect b="b" l="l" r="r" t="t"/>
              <a:pathLst>
                <a:path extrusionOk="0" h="1283357" w="1392838">
                  <a:moveTo>
                    <a:pt x="0" y="0"/>
                  </a:moveTo>
                  <a:lnTo>
                    <a:pt x="1392838" y="0"/>
                  </a:lnTo>
                  <a:lnTo>
                    <a:pt x="1392838" y="1283357"/>
                  </a:lnTo>
                  <a:lnTo>
                    <a:pt x="0" y="12833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194" l="0" r="0" t="-5194"/>
              </a:stretch>
            </a:blipFill>
            <a:ln>
              <a:noFill/>
            </a:ln>
          </p:spPr>
        </p:sp>
        <p:sp>
          <p:nvSpPr>
            <p:cNvPr id="294" name="Google Shape;294;p11"/>
            <p:cNvSpPr txBox="1"/>
            <p:nvPr/>
          </p:nvSpPr>
          <p:spPr>
            <a:xfrm>
              <a:off x="1215095" y="43549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77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"/>
          <p:cNvGrpSpPr/>
          <p:nvPr/>
        </p:nvGrpSpPr>
        <p:grpSpPr>
          <a:xfrm>
            <a:off x="7730565" y="-77153"/>
            <a:ext cx="731520" cy="884734"/>
            <a:chOff x="0" y="-28575"/>
            <a:chExt cx="270933" cy="327679"/>
          </a:xfrm>
        </p:grpSpPr>
        <p:sp>
          <p:nvSpPr>
            <p:cNvPr id="99" name="Google Shape;99;p3"/>
            <p:cNvSpPr/>
            <p:nvPr/>
          </p:nvSpPr>
          <p:spPr>
            <a:xfrm>
              <a:off x="0" y="0"/>
              <a:ext cx="270933" cy="299104"/>
            </a:xfrm>
            <a:custGeom>
              <a:rect b="b" l="l" r="r" t="t"/>
              <a:pathLst>
                <a:path extrusionOk="0"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100" name="Google Shape;100;p3"/>
            <p:cNvSpPr txBox="1"/>
            <p:nvPr/>
          </p:nvSpPr>
          <p:spPr>
            <a:xfrm>
              <a:off x="0" y="-28575"/>
              <a:ext cx="270933" cy="327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7842039" y="149504"/>
            <a:ext cx="508573" cy="508573"/>
            <a:chOff x="0" y="0"/>
            <a:chExt cx="812800" cy="812800"/>
          </a:xfrm>
        </p:grpSpPr>
        <p:sp>
          <p:nvSpPr>
            <p:cNvPr id="102" name="Google Shape;10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33880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807809" y="2193804"/>
            <a:ext cx="689336" cy="701221"/>
            <a:chOff x="0" y="0"/>
            <a:chExt cx="812800" cy="826814"/>
          </a:xfrm>
        </p:grpSpPr>
        <p:sp>
          <p:nvSpPr>
            <p:cNvPr id="105" name="Google Shape;105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452000" y="4110350"/>
            <a:ext cx="689336" cy="701221"/>
            <a:chOff x="0" y="0"/>
            <a:chExt cx="812800" cy="826814"/>
          </a:xfrm>
        </p:grpSpPr>
        <p:sp>
          <p:nvSpPr>
            <p:cNvPr id="108" name="Google Shape;108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05</a:t>
              </a:r>
              <a:endParaRPr/>
            </a:p>
          </p:txBody>
        </p:sp>
      </p:grpSp>
      <p:grpSp>
        <p:nvGrpSpPr>
          <p:cNvPr id="110" name="Google Shape;110;p3"/>
          <p:cNvGrpSpPr/>
          <p:nvPr/>
        </p:nvGrpSpPr>
        <p:grpSpPr>
          <a:xfrm>
            <a:off x="7452000" y="2167825"/>
            <a:ext cx="689336" cy="701221"/>
            <a:chOff x="0" y="0"/>
            <a:chExt cx="812800" cy="826814"/>
          </a:xfrm>
        </p:grpSpPr>
        <p:sp>
          <p:nvSpPr>
            <p:cNvPr id="111" name="Google Shape;111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807807" y="4226683"/>
            <a:ext cx="689336" cy="701221"/>
            <a:chOff x="0" y="0"/>
            <a:chExt cx="812800" cy="826814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07809" y="6028724"/>
            <a:ext cx="689336" cy="701221"/>
            <a:chOff x="0" y="0"/>
            <a:chExt cx="812800" cy="826814"/>
          </a:xfrm>
        </p:grpSpPr>
        <p:sp>
          <p:nvSpPr>
            <p:cNvPr id="117" name="Google Shape;117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  <a:endParaRPr/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7452000" y="5980349"/>
            <a:ext cx="844987" cy="859556"/>
            <a:chOff x="0" y="0"/>
            <a:chExt cx="812800" cy="826814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06</a:t>
              </a:r>
              <a:endParaRPr/>
            </a:p>
          </p:txBody>
        </p:sp>
      </p:grpSp>
      <p:sp>
        <p:nvSpPr>
          <p:cNvPr id="122" name="Google Shape;122;p3"/>
          <p:cNvSpPr/>
          <p:nvPr/>
        </p:nvSpPr>
        <p:spPr>
          <a:xfrm>
            <a:off x="1768407" y="1706422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134" r="-2513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1821014" y="3623900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8307282" y="1680444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8307282" y="3582416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8438795" y="5484372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316" r="-1231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1823789" y="5448708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734695" y="479991"/>
            <a:ext cx="5647522" cy="69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775335" y="1217327"/>
            <a:ext cx="4848953" cy="28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6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GET TO KNOW US BETTER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3735951" y="4288643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JOAN KINOTI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3715653" y="2342068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FAITH MOSONIK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10084038" y="2160729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SAM KELLY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10084038" y="4054835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MELANIE MINAYO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3738726" y="5905510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MOSES ODENY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10256569" y="5967156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LYNN NYANDUKO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4308676" y="2682336"/>
            <a:ext cx="1334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lead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3712878" y="4640786"/>
            <a:ext cx="223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 Developer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3715653" y="6258136"/>
            <a:ext cx="201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Developer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0108997" y="2602033"/>
            <a:ext cx="208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Developer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10084038" y="4483178"/>
            <a:ext cx="15369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Designer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0256569" y="6451026"/>
            <a:ext cx="16335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Designer</a:t>
            </a:r>
            <a:endParaRPr/>
          </a:p>
        </p:txBody>
      </p:sp>
      <p:grpSp>
        <p:nvGrpSpPr>
          <p:cNvPr id="142" name="Google Shape;142;p3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 rot="5400000">
            <a:off x="4120216" y="4200387"/>
            <a:ext cx="5280314" cy="139139"/>
            <a:chOff x="0" y="-28575"/>
            <a:chExt cx="4810343" cy="79223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47" name="Google Shape;147;p3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7219669" y="650874"/>
            <a:ext cx="5556250" cy="5556250"/>
          </a:xfrm>
          <a:custGeom>
            <a:rect b="b" l="l" r="r" t="t"/>
            <a:pathLst>
              <a:path extrusionOk="0" h="6350000" w="6350000">
                <a:moveTo>
                  <a:pt x="4838700" y="0"/>
                </a:moveTo>
                <a:lnTo>
                  <a:pt x="1511300" y="0"/>
                </a:lnTo>
                <a:cubicBezTo>
                  <a:pt x="676910" y="0"/>
                  <a:pt x="0" y="676910"/>
                  <a:pt x="0" y="1511300"/>
                </a:cubicBezTo>
                <a:lnTo>
                  <a:pt x="0" y="6350000"/>
                </a:lnTo>
                <a:lnTo>
                  <a:pt x="4838700" y="6350000"/>
                </a:lnTo>
                <a:cubicBezTo>
                  <a:pt x="5673090" y="6350000"/>
                  <a:pt x="6350000" y="5673090"/>
                  <a:pt x="6350000" y="4838700"/>
                </a:cubicBezTo>
                <a:lnTo>
                  <a:pt x="6350000" y="0"/>
                </a:lnTo>
                <a:lnTo>
                  <a:pt x="48387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138" r="-2512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55" name="Google Shape;155;p4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 txBox="1"/>
          <p:nvPr/>
        </p:nvSpPr>
        <p:spPr>
          <a:xfrm>
            <a:off x="1115090" y="775974"/>
            <a:ext cx="50844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PROBLEM AT HAND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1384939" y="2510862"/>
            <a:ext cx="4544550" cy="84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Resource Conflict amongst pastoralists and </a:t>
            </a:r>
            <a:r>
              <a:rPr b="1" lang="en-US" sz="2275">
                <a:latin typeface="Inter"/>
                <a:ea typeface="Inter"/>
                <a:cs typeface="Inter"/>
                <a:sym typeface="Inter"/>
              </a:rPr>
              <a:t>agriculturalists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731520" y="3493802"/>
            <a:ext cx="59778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3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many parts of Kenya, conflicts over grazing lands, water resources, and environmental degradation have strained pastoralist and agriculturalist relationships</a:t>
            </a:r>
            <a:r>
              <a:rPr lang="en-US" sz="2403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-US" sz="2403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0" lvl="0" marL="0" marR="0" rtl="0" algn="just">
              <a:lnSpc>
                <a:spcPct val="15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3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3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9" name="Google Shape;159;p4"/>
          <p:cNvGrpSpPr/>
          <p:nvPr/>
        </p:nvGrpSpPr>
        <p:grpSpPr>
          <a:xfrm>
            <a:off x="6568797" y="477234"/>
            <a:ext cx="508573" cy="508573"/>
            <a:chOff x="0" y="0"/>
            <a:chExt cx="812800" cy="812800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33880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5"/>
          <p:cNvGrpSpPr/>
          <p:nvPr/>
        </p:nvGrpSpPr>
        <p:grpSpPr>
          <a:xfrm>
            <a:off x="6505575" y="-77153"/>
            <a:ext cx="6502400" cy="7392353"/>
            <a:chOff x="0" y="-28575"/>
            <a:chExt cx="2408296" cy="2737908"/>
          </a:xfrm>
        </p:grpSpPr>
        <p:sp>
          <p:nvSpPr>
            <p:cNvPr id="167" name="Google Shape;167;p5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68" name="Google Shape;168;p5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" name="Google Shape;169;p5"/>
          <p:cNvCxnSpPr/>
          <p:nvPr/>
        </p:nvCxnSpPr>
        <p:spPr>
          <a:xfrm>
            <a:off x="1391302" y="1154385"/>
            <a:ext cx="1321457" cy="0"/>
          </a:xfrm>
          <a:prstGeom prst="straightConnector1">
            <a:avLst/>
          </a:prstGeom>
          <a:noFill/>
          <a:ln cap="flat" cmpd="sng" w="57150">
            <a:solidFill>
              <a:srgbClr val="EAE4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5"/>
          <p:cNvSpPr txBox="1"/>
          <p:nvPr/>
        </p:nvSpPr>
        <p:spPr>
          <a:xfrm>
            <a:off x="600469" y="401529"/>
            <a:ext cx="4848953" cy="69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SOLUTION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6646921" y="2010927"/>
            <a:ext cx="6179235" cy="45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GeoPasture is a mobile application that aims to foster peaceful coexistence between pastoralists and pasture by providing real-time updates on pasture availability, weather forecasts, and GPS-enabled tracking of animals thus empowering stakeholders to make informed decisions.</a:t>
            </a:r>
            <a:endParaRPr/>
          </a:p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6044523" y="450565"/>
            <a:ext cx="6963452" cy="1286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PRESENT TO YOU GEOPASTURE!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2042924" y="5652575"/>
            <a:ext cx="1698837" cy="45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17" u="none" cap="none" strike="noStrike">
                <a:solidFill>
                  <a:srgbClr val="000000"/>
                </a:solidFill>
                <a:latin typeface="Mogra"/>
                <a:ea typeface="Mogra"/>
                <a:cs typeface="Mogra"/>
                <a:sym typeface="Mogra"/>
              </a:rPr>
              <a:t>GeoPasture</a:t>
            </a:r>
            <a:endParaRPr/>
          </a:p>
        </p:txBody>
      </p:sp>
      <p:pic>
        <p:nvPicPr>
          <p:cNvPr id="174" name="Google Shape;17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78" y="2139300"/>
            <a:ext cx="2476126" cy="30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6"/>
          <p:cNvGrpSpPr/>
          <p:nvPr/>
        </p:nvGrpSpPr>
        <p:grpSpPr>
          <a:xfrm>
            <a:off x="7263198" y="94314"/>
            <a:ext cx="5733535" cy="1140565"/>
            <a:chOff x="0" y="-28575"/>
            <a:chExt cx="2123532" cy="422432"/>
          </a:xfrm>
        </p:grpSpPr>
        <p:sp>
          <p:nvSpPr>
            <p:cNvPr id="180" name="Google Shape;180;p6"/>
            <p:cNvSpPr/>
            <p:nvPr/>
          </p:nvSpPr>
          <p:spPr>
            <a:xfrm>
              <a:off x="0" y="0"/>
              <a:ext cx="2123532" cy="393857"/>
            </a:xfrm>
            <a:custGeom>
              <a:rect b="b" l="l" r="r" t="t"/>
              <a:pathLst>
                <a:path extrusionOk="0" h="393857" w="2123532">
                  <a:moveTo>
                    <a:pt x="0" y="0"/>
                  </a:moveTo>
                  <a:lnTo>
                    <a:pt x="2123532" y="0"/>
                  </a:lnTo>
                  <a:lnTo>
                    <a:pt x="212353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81" name="Google Shape;181;p6"/>
            <p:cNvSpPr txBox="1"/>
            <p:nvPr/>
          </p:nvSpPr>
          <p:spPr>
            <a:xfrm>
              <a:off x="0" y="-28575"/>
              <a:ext cx="2123532" cy="422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6"/>
          <p:cNvPicPr preferRelativeResize="0"/>
          <p:nvPr/>
        </p:nvPicPr>
        <p:blipFill rotWithShape="1">
          <a:blip r:embed="rId3">
            <a:alphaModFix/>
          </a:blip>
          <a:srcRect b="7799" l="0" r="0" t="7800"/>
          <a:stretch/>
        </p:blipFill>
        <p:spPr>
          <a:xfrm>
            <a:off x="7712799" y="1544987"/>
            <a:ext cx="4259566" cy="26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4">
            <a:alphaModFix/>
          </a:blip>
          <a:srcRect b="0" l="14852" r="14853" t="0"/>
          <a:stretch/>
        </p:blipFill>
        <p:spPr>
          <a:xfrm>
            <a:off x="986878" y="1864800"/>
            <a:ext cx="4327147" cy="23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8929951" y="231053"/>
            <a:ext cx="1024791" cy="944240"/>
          </a:xfrm>
          <a:custGeom>
            <a:rect b="b" l="l" r="r" t="t"/>
            <a:pathLst>
              <a:path extrusionOk="0" h="944240" w="1024791">
                <a:moveTo>
                  <a:pt x="0" y="0"/>
                </a:moveTo>
                <a:lnTo>
                  <a:pt x="1024791" y="0"/>
                </a:lnTo>
                <a:lnTo>
                  <a:pt x="1024791" y="944240"/>
                </a:lnTo>
                <a:lnTo>
                  <a:pt x="0" y="94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24" l="0" r="0" t="-1023"/>
            </a:stretch>
          </a:blipFill>
          <a:ln>
            <a:noFill/>
          </a:ln>
        </p:spPr>
      </p:sp>
      <p:sp>
        <p:nvSpPr>
          <p:cNvPr id="185" name="Google Shape;185;p6"/>
          <p:cNvSpPr txBox="1"/>
          <p:nvPr/>
        </p:nvSpPr>
        <p:spPr>
          <a:xfrm>
            <a:off x="600469" y="401529"/>
            <a:ext cx="5794071" cy="69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607243" y="1146718"/>
            <a:ext cx="5787297" cy="28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6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WE OFFERING?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8328007" y="4410382"/>
            <a:ext cx="3253469" cy="401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46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Weather Forecasts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9954742" y="569736"/>
            <a:ext cx="2269437" cy="294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7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GeoPasture</a:t>
            </a:r>
            <a:endParaRPr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6">
            <a:alphaModFix/>
          </a:blip>
          <a:srcRect b="8415" l="0" r="0" t="8416"/>
          <a:stretch/>
        </p:blipFill>
        <p:spPr>
          <a:xfrm>
            <a:off x="986878" y="1864800"/>
            <a:ext cx="4334548" cy="23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/>
        </p:nvSpPr>
        <p:spPr>
          <a:xfrm>
            <a:off x="986878" y="4410382"/>
            <a:ext cx="4108290" cy="401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46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Real-Time Pasture updates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7715974" y="5078275"/>
            <a:ext cx="4563656" cy="17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7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will provide users with accurate and up-to-date weather information for their specific geographical locations.</a:t>
            </a:r>
            <a:endParaRPr/>
          </a:p>
          <a:p>
            <a:pPr indent="0" lvl="0" marL="0" marR="0" rtl="0" algn="ctr">
              <a:lnSpc>
                <a:spcPct val="1329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72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820244" y="5152631"/>
            <a:ext cx="4913925" cy="1375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app will provides real-time updates on pasture availability by integrating data from satellite imagery.</a:t>
            </a:r>
            <a:endParaRPr/>
          </a:p>
          <a:p>
            <a:pPr indent="0" lvl="0" marL="0" marR="0" rtl="0" algn="ctr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92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194" name="Google Shape;194;p6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95" name="Google Shape;195;p6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675" r="675" t="0"/>
          <a:stretch/>
        </p:blipFill>
        <p:spPr>
          <a:xfrm>
            <a:off x="1662804" y="1522702"/>
            <a:ext cx="3699890" cy="24983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7"/>
          <p:cNvGrpSpPr/>
          <p:nvPr/>
        </p:nvGrpSpPr>
        <p:grpSpPr>
          <a:xfrm>
            <a:off x="600469" y="382479"/>
            <a:ext cx="5794071" cy="1006264"/>
            <a:chOff x="0" y="76200"/>
            <a:chExt cx="7725428" cy="1341685"/>
          </a:xfrm>
        </p:grpSpPr>
        <p:sp>
          <p:nvSpPr>
            <p:cNvPr id="202" name="Google Shape;202;p7"/>
            <p:cNvSpPr txBox="1"/>
            <p:nvPr/>
          </p:nvSpPr>
          <p:spPr>
            <a:xfrm>
              <a:off x="0" y="76200"/>
              <a:ext cx="7725428" cy="95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120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KEY FEATURES</a:t>
              </a:r>
              <a:endParaRPr/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9031" y="1049740"/>
              <a:ext cx="7716396" cy="36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06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ARE WE OFFERING?</a:t>
              </a:r>
              <a:endParaRPr/>
            </a:p>
          </p:txBody>
        </p:sp>
      </p:grpSp>
      <p:sp>
        <p:nvSpPr>
          <p:cNvPr id="204" name="Google Shape;204;p7"/>
          <p:cNvSpPr txBox="1"/>
          <p:nvPr/>
        </p:nvSpPr>
        <p:spPr>
          <a:xfrm>
            <a:off x="1430863" y="4509649"/>
            <a:ext cx="3862038" cy="37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1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GPS Tracking of Animals</a:t>
            </a:r>
            <a:endParaRPr/>
          </a:p>
        </p:txBody>
      </p:sp>
      <p:grpSp>
        <p:nvGrpSpPr>
          <p:cNvPr id="205" name="Google Shape;205;p7"/>
          <p:cNvGrpSpPr/>
          <p:nvPr/>
        </p:nvGrpSpPr>
        <p:grpSpPr>
          <a:xfrm>
            <a:off x="7263198" y="94314"/>
            <a:ext cx="5733535" cy="1140565"/>
            <a:chOff x="0" y="-102870"/>
            <a:chExt cx="7644714" cy="1520754"/>
          </a:xfrm>
        </p:grpSpPr>
        <p:grpSp>
          <p:nvGrpSpPr>
            <p:cNvPr id="206" name="Google Shape;206;p7"/>
            <p:cNvGrpSpPr/>
            <p:nvPr/>
          </p:nvGrpSpPr>
          <p:grpSpPr>
            <a:xfrm>
              <a:off x="0" y="-102870"/>
              <a:ext cx="7644714" cy="1520754"/>
              <a:chOff x="0" y="-28575"/>
              <a:chExt cx="2123532" cy="422432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08" name="Google Shape;208;p7"/>
              <p:cNvSpPr txBox="1"/>
              <p:nvPr/>
            </p:nvSpPr>
            <p:spPr>
              <a:xfrm>
                <a:off x="0" y="-28575"/>
                <a:ext cx="2123532" cy="422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7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024" l="0" r="0" t="-1023"/>
              </a:stretch>
            </a:blipFill>
            <a:ln>
              <a:noFill/>
            </a:ln>
          </p:spPr>
        </p:sp>
        <p:sp>
          <p:nvSpPr>
            <p:cNvPr id="210" name="Google Shape;210;p7"/>
            <p:cNvSpPr txBox="1"/>
            <p:nvPr/>
          </p:nvSpPr>
          <p:spPr>
            <a:xfrm>
              <a:off x="3588725" y="54055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/>
            </a:p>
          </p:txBody>
        </p:sp>
      </p:grpSp>
      <p:sp>
        <p:nvSpPr>
          <p:cNvPr id="211" name="Google Shape;211;p7"/>
          <p:cNvSpPr txBox="1"/>
          <p:nvPr/>
        </p:nvSpPr>
        <p:spPr>
          <a:xfrm>
            <a:off x="1587784" y="5034923"/>
            <a:ext cx="3774910" cy="1406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GPS tracking functionality enables users to monitor and track the movement of their animals in real-time.</a:t>
            </a:r>
            <a:endParaRPr/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 b="0" l="15527" r="15528" t="0"/>
          <a:stretch/>
        </p:blipFill>
        <p:spPr>
          <a:xfrm>
            <a:off x="7773609" y="1388742"/>
            <a:ext cx="4295234" cy="2492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7901949" y="4334409"/>
            <a:ext cx="4428211" cy="393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Marketing Platform</a:t>
            </a:r>
            <a:endParaRPr/>
          </a:p>
        </p:txBody>
      </p:sp>
      <p:sp>
        <p:nvSpPr>
          <p:cNvPr id="214" name="Google Shape;214;p7"/>
          <p:cNvSpPr txBox="1"/>
          <p:nvPr/>
        </p:nvSpPr>
        <p:spPr>
          <a:xfrm>
            <a:off x="8026629" y="4906507"/>
            <a:ext cx="4328310" cy="175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platform will empower users to efficiently market and sell their farm produce and livestock, enhancing their economic opportunities and market reach. </a:t>
            </a:r>
            <a:endParaRPr/>
          </a:p>
        </p:txBody>
      </p:sp>
      <p:grpSp>
        <p:nvGrpSpPr>
          <p:cNvPr id="215" name="Google Shape;215;p7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216" name="Google Shape;216;p7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17" name="Google Shape;217;p7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8"/>
          <p:cNvGrpSpPr/>
          <p:nvPr/>
        </p:nvGrpSpPr>
        <p:grpSpPr>
          <a:xfrm>
            <a:off x="7263198" y="94314"/>
            <a:ext cx="5733535" cy="1140565"/>
            <a:chOff x="0" y="-102870"/>
            <a:chExt cx="7644714" cy="1520754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0" y="-102870"/>
              <a:ext cx="7644714" cy="1520754"/>
              <a:chOff x="0" y="-28575"/>
              <a:chExt cx="2123532" cy="422432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25" name="Google Shape;225;p8"/>
              <p:cNvSpPr txBox="1"/>
              <p:nvPr/>
            </p:nvSpPr>
            <p:spPr>
              <a:xfrm>
                <a:off x="0" y="-28575"/>
                <a:ext cx="2123532" cy="422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" name="Google Shape;226;p8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4" l="0" r="0" t="-1023"/>
              </a:stretch>
            </a:blipFill>
            <a:ln>
              <a:noFill/>
            </a:ln>
          </p:spPr>
        </p:sp>
        <p:sp>
          <p:nvSpPr>
            <p:cNvPr id="227" name="Google Shape;227;p8"/>
            <p:cNvSpPr txBox="1"/>
            <p:nvPr/>
          </p:nvSpPr>
          <p:spPr>
            <a:xfrm>
              <a:off x="3588725" y="54055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/>
            </a:p>
          </p:txBody>
        </p:sp>
      </p:grpSp>
      <p:sp>
        <p:nvSpPr>
          <p:cNvPr id="228" name="Google Shape;228;p8"/>
          <p:cNvSpPr/>
          <p:nvPr/>
        </p:nvSpPr>
        <p:spPr>
          <a:xfrm>
            <a:off x="2743760" y="2509347"/>
            <a:ext cx="7796915" cy="2296505"/>
          </a:xfrm>
          <a:custGeom>
            <a:rect b="b" l="l" r="r" t="t"/>
            <a:pathLst>
              <a:path extrusionOk="0" h="2296505" w="7796915">
                <a:moveTo>
                  <a:pt x="0" y="0"/>
                </a:moveTo>
                <a:lnTo>
                  <a:pt x="7796914" y="0"/>
                </a:lnTo>
                <a:lnTo>
                  <a:pt x="7796914" y="2296506"/>
                </a:lnTo>
                <a:lnTo>
                  <a:pt x="0" y="2296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08" r="-307" t="0"/>
            </a:stretch>
          </a:blipFill>
          <a:ln>
            <a:noFill/>
          </a:ln>
        </p:spPr>
      </p:sp>
      <p:grpSp>
        <p:nvGrpSpPr>
          <p:cNvPr id="229" name="Google Shape;229;p8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230" name="Google Shape;230;p8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31" name="Google Shape;231;p8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8"/>
          <p:cNvSpPr/>
          <p:nvPr/>
        </p:nvSpPr>
        <p:spPr>
          <a:xfrm flipH="1" rot="10800000">
            <a:off x="2975678" y="5025476"/>
            <a:ext cx="1494539" cy="1105959"/>
          </a:xfrm>
          <a:custGeom>
            <a:rect b="b" l="l" r="r" t="t"/>
            <a:pathLst>
              <a:path extrusionOk="0" h="1105959" w="1494539">
                <a:moveTo>
                  <a:pt x="0" y="1105959"/>
                </a:moveTo>
                <a:lnTo>
                  <a:pt x="1494539" y="1105959"/>
                </a:lnTo>
                <a:lnTo>
                  <a:pt x="1494539" y="0"/>
                </a:lnTo>
                <a:lnTo>
                  <a:pt x="0" y="0"/>
                </a:lnTo>
                <a:lnTo>
                  <a:pt x="0" y="110595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3" name="Google Shape;233;p8"/>
          <p:cNvGrpSpPr/>
          <p:nvPr/>
        </p:nvGrpSpPr>
        <p:grpSpPr>
          <a:xfrm>
            <a:off x="535061" y="287027"/>
            <a:ext cx="5794071" cy="1006264"/>
            <a:chOff x="0" y="76200"/>
            <a:chExt cx="7725428" cy="1341685"/>
          </a:xfrm>
        </p:grpSpPr>
        <p:sp>
          <p:nvSpPr>
            <p:cNvPr id="234" name="Google Shape;234;p8"/>
            <p:cNvSpPr txBox="1"/>
            <p:nvPr/>
          </p:nvSpPr>
          <p:spPr>
            <a:xfrm>
              <a:off x="0" y="76200"/>
              <a:ext cx="7725428" cy="95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120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HOW IT WORKS</a:t>
              </a:r>
              <a:endParaRPr/>
            </a:p>
          </p:txBody>
        </p:sp>
        <p:sp>
          <p:nvSpPr>
            <p:cNvPr id="235" name="Google Shape;235;p8"/>
            <p:cNvSpPr txBox="1"/>
            <p:nvPr/>
          </p:nvSpPr>
          <p:spPr>
            <a:xfrm>
              <a:off x="9031" y="1049740"/>
              <a:ext cx="7716396" cy="36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06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HOW DOES THE UI LOOK LIKE?</a:t>
              </a:r>
              <a:endParaRPr/>
            </a:p>
          </p:txBody>
        </p:sp>
      </p:grpSp>
      <p:sp>
        <p:nvSpPr>
          <p:cNvPr id="236" name="Google Shape;236;p8"/>
          <p:cNvSpPr txBox="1"/>
          <p:nvPr/>
        </p:nvSpPr>
        <p:spPr>
          <a:xfrm>
            <a:off x="4148548" y="5164875"/>
            <a:ext cx="8862602" cy="59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 are the registration pages for the users where they can sign up, login, verify their identity and reset password in the case where they have forgotten it.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9"/>
          <p:cNvGrpSpPr/>
          <p:nvPr/>
        </p:nvGrpSpPr>
        <p:grpSpPr>
          <a:xfrm rot="-5400000">
            <a:off x="11913920" y="5723040"/>
            <a:ext cx="647917" cy="1804363"/>
            <a:chOff x="0" y="-28575"/>
            <a:chExt cx="239969" cy="668283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39969" cy="639708"/>
            </a:xfrm>
            <a:custGeom>
              <a:rect b="b" l="l" r="r" t="t"/>
              <a:pathLst>
                <a:path extrusionOk="0" h="639708" w="239969">
                  <a:moveTo>
                    <a:pt x="0" y="0"/>
                  </a:moveTo>
                  <a:lnTo>
                    <a:pt x="239969" y="0"/>
                  </a:lnTo>
                  <a:lnTo>
                    <a:pt x="239969" y="639708"/>
                  </a:lnTo>
                  <a:lnTo>
                    <a:pt x="0" y="639708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243" name="Google Shape;243;p9"/>
            <p:cNvSpPr txBox="1"/>
            <p:nvPr/>
          </p:nvSpPr>
          <p:spPr>
            <a:xfrm>
              <a:off x="0" y="-28575"/>
              <a:ext cx="239969" cy="668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11596545" y="6370935"/>
            <a:ext cx="508573" cy="508573"/>
            <a:chOff x="0" y="0"/>
            <a:chExt cx="812800" cy="81280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33880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535061" y="94314"/>
            <a:ext cx="12461673" cy="1198976"/>
            <a:chOff x="0" y="-102870"/>
            <a:chExt cx="16615563" cy="1598636"/>
          </a:xfrm>
        </p:grpSpPr>
        <p:grpSp>
          <p:nvGrpSpPr>
            <p:cNvPr id="248" name="Google Shape;248;p9"/>
            <p:cNvGrpSpPr/>
            <p:nvPr/>
          </p:nvGrpSpPr>
          <p:grpSpPr>
            <a:xfrm>
              <a:off x="8970849" y="-102870"/>
              <a:ext cx="7644714" cy="1520754"/>
              <a:chOff x="0" y="-28575"/>
              <a:chExt cx="2123532" cy="422432"/>
            </a:xfrm>
          </p:grpSpPr>
          <p:sp>
            <p:nvSpPr>
              <p:cNvPr id="249" name="Google Shape;249;p9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50" name="Google Shape;250;p9"/>
              <p:cNvSpPr txBox="1"/>
              <p:nvPr/>
            </p:nvSpPr>
            <p:spPr>
              <a:xfrm>
                <a:off x="0" y="-28575"/>
                <a:ext cx="2123532" cy="422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p9"/>
            <p:cNvSpPr/>
            <p:nvPr/>
          </p:nvSpPr>
          <p:spPr>
            <a:xfrm>
              <a:off x="11193186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4" l="0" r="0" t="-1023"/>
              </a:stretch>
            </a:blipFill>
            <a:ln>
              <a:noFill/>
            </a:ln>
          </p:spPr>
        </p:sp>
        <p:sp>
          <p:nvSpPr>
            <p:cNvPr id="252" name="Google Shape;252;p9"/>
            <p:cNvSpPr txBox="1"/>
            <p:nvPr/>
          </p:nvSpPr>
          <p:spPr>
            <a:xfrm>
              <a:off x="12559574" y="54055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/>
            </a:p>
          </p:txBody>
        </p:sp>
        <p:sp>
          <p:nvSpPr>
            <p:cNvPr id="253" name="Google Shape;253;p9"/>
            <p:cNvSpPr txBox="1"/>
            <p:nvPr/>
          </p:nvSpPr>
          <p:spPr>
            <a:xfrm>
              <a:off x="0" y="154081"/>
              <a:ext cx="7725428" cy="95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120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HOW IT WORKS</a:t>
              </a:r>
              <a:endParaRPr/>
            </a:p>
          </p:txBody>
        </p:sp>
        <p:sp>
          <p:nvSpPr>
            <p:cNvPr id="254" name="Google Shape;254;p9"/>
            <p:cNvSpPr txBox="1"/>
            <p:nvPr/>
          </p:nvSpPr>
          <p:spPr>
            <a:xfrm>
              <a:off x="9031" y="1127621"/>
              <a:ext cx="7716396" cy="36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06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HOW DOES THE UI LOOK LIKE?</a:t>
              </a: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57" name="Google Shape;257;p9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9"/>
          <p:cNvSpPr/>
          <p:nvPr/>
        </p:nvSpPr>
        <p:spPr>
          <a:xfrm>
            <a:off x="381244" y="2582290"/>
            <a:ext cx="8022416" cy="2785561"/>
          </a:xfrm>
          <a:custGeom>
            <a:rect b="b" l="l" r="r" t="t"/>
            <a:pathLst>
              <a:path extrusionOk="0" h="2785561" w="8022416">
                <a:moveTo>
                  <a:pt x="0" y="0"/>
                </a:moveTo>
                <a:lnTo>
                  <a:pt x="8022415" y="0"/>
                </a:lnTo>
                <a:lnTo>
                  <a:pt x="8022415" y="2785561"/>
                </a:lnTo>
                <a:lnTo>
                  <a:pt x="0" y="278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9"/>
          <p:cNvSpPr/>
          <p:nvPr/>
        </p:nvSpPr>
        <p:spPr>
          <a:xfrm>
            <a:off x="8605334" y="2977073"/>
            <a:ext cx="2272897" cy="1995995"/>
          </a:xfrm>
          <a:custGeom>
            <a:rect b="b" l="l" r="r" t="t"/>
            <a:pathLst>
              <a:path extrusionOk="0" h="1995995" w="2272897">
                <a:moveTo>
                  <a:pt x="0" y="0"/>
                </a:moveTo>
                <a:lnTo>
                  <a:pt x="2272896" y="0"/>
                </a:lnTo>
                <a:lnTo>
                  <a:pt x="2272896" y="1995995"/>
                </a:lnTo>
                <a:lnTo>
                  <a:pt x="0" y="199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9"/>
          <p:cNvSpPr/>
          <p:nvPr/>
        </p:nvSpPr>
        <p:spPr>
          <a:xfrm flipH="1" rot="10800000">
            <a:off x="1850148" y="4974354"/>
            <a:ext cx="961049" cy="711176"/>
          </a:xfrm>
          <a:custGeom>
            <a:rect b="b" l="l" r="r" t="t"/>
            <a:pathLst>
              <a:path extrusionOk="0" h="711176" w="961049">
                <a:moveTo>
                  <a:pt x="0" y="711177"/>
                </a:moveTo>
                <a:lnTo>
                  <a:pt x="961049" y="711177"/>
                </a:lnTo>
                <a:lnTo>
                  <a:pt x="961049" y="0"/>
                </a:lnTo>
                <a:lnTo>
                  <a:pt x="0" y="0"/>
                </a:lnTo>
                <a:lnTo>
                  <a:pt x="0" y="71117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9"/>
          <p:cNvSpPr txBox="1"/>
          <p:nvPr/>
        </p:nvSpPr>
        <p:spPr>
          <a:xfrm>
            <a:off x="2626194" y="5063053"/>
            <a:ext cx="2768240" cy="411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they register their animals and can view them and track them as well</a:t>
            </a: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889099" y="1871114"/>
            <a:ext cx="961049" cy="711176"/>
          </a:xfrm>
          <a:custGeom>
            <a:rect b="b" l="l" r="r" t="t"/>
            <a:pathLst>
              <a:path extrusionOk="0" h="711176" w="961049">
                <a:moveTo>
                  <a:pt x="0" y="0"/>
                </a:moveTo>
                <a:lnTo>
                  <a:pt x="961049" y="0"/>
                </a:lnTo>
                <a:lnTo>
                  <a:pt x="961049" y="711176"/>
                </a:lnTo>
                <a:lnTo>
                  <a:pt x="0" y="711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 txBox="1"/>
          <p:nvPr/>
        </p:nvSpPr>
        <p:spPr>
          <a:xfrm>
            <a:off x="1624211" y="2171029"/>
            <a:ext cx="2768240" cy="411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they register their animals and can view them and track them as well</a:t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5271099" y="1938329"/>
            <a:ext cx="961049" cy="711176"/>
          </a:xfrm>
          <a:custGeom>
            <a:rect b="b" l="l" r="r" t="t"/>
            <a:pathLst>
              <a:path extrusionOk="0" h="711176" w="961049">
                <a:moveTo>
                  <a:pt x="0" y="0"/>
                </a:moveTo>
                <a:lnTo>
                  <a:pt x="961049" y="0"/>
                </a:lnTo>
                <a:lnTo>
                  <a:pt x="961049" y="711176"/>
                </a:lnTo>
                <a:lnTo>
                  <a:pt x="0" y="711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9"/>
          <p:cNvSpPr txBox="1"/>
          <p:nvPr/>
        </p:nvSpPr>
        <p:spPr>
          <a:xfrm>
            <a:off x="6006211" y="2238245"/>
            <a:ext cx="2768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the user can geofence and mark the desired </a:t>
            </a:r>
            <a:r>
              <a:rPr lang="en-US" sz="1189"/>
              <a:t>territory</a:t>
            </a: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view it.</a:t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flipH="1" rot="10800000">
            <a:off x="7390331" y="4973068"/>
            <a:ext cx="790303" cy="584824"/>
          </a:xfrm>
          <a:custGeom>
            <a:rect b="b" l="l" r="r" t="t"/>
            <a:pathLst>
              <a:path extrusionOk="0" h="584824" w="790303">
                <a:moveTo>
                  <a:pt x="0" y="584825"/>
                </a:moveTo>
                <a:lnTo>
                  <a:pt x="790303" y="584825"/>
                </a:lnTo>
                <a:lnTo>
                  <a:pt x="790303" y="0"/>
                </a:lnTo>
                <a:lnTo>
                  <a:pt x="0" y="0"/>
                </a:lnTo>
                <a:lnTo>
                  <a:pt x="0" y="58482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9"/>
          <p:cNvSpPr txBox="1"/>
          <p:nvPr/>
        </p:nvSpPr>
        <p:spPr>
          <a:xfrm>
            <a:off x="8222959" y="5047088"/>
            <a:ext cx="2768240" cy="622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the user can view the pasture available at a given place at a given time</a:t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9126554" y="2037297"/>
            <a:ext cx="961049" cy="711176"/>
          </a:xfrm>
          <a:custGeom>
            <a:rect b="b" l="l" r="r" t="t"/>
            <a:pathLst>
              <a:path extrusionOk="0" h="711176" w="961049">
                <a:moveTo>
                  <a:pt x="0" y="0"/>
                </a:moveTo>
                <a:lnTo>
                  <a:pt x="961049" y="0"/>
                </a:lnTo>
                <a:lnTo>
                  <a:pt x="961049" y="711176"/>
                </a:lnTo>
                <a:lnTo>
                  <a:pt x="0" y="711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9"/>
          <p:cNvSpPr txBox="1"/>
          <p:nvPr/>
        </p:nvSpPr>
        <p:spPr>
          <a:xfrm>
            <a:off x="9861666" y="2337212"/>
            <a:ext cx="2768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the users can communicate directly to each other within the </a:t>
            </a:r>
            <a:r>
              <a:rPr lang="en-US" sz="1189"/>
              <a:t>app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0"/>
          <p:cNvGrpSpPr/>
          <p:nvPr/>
        </p:nvGrpSpPr>
        <p:grpSpPr>
          <a:xfrm>
            <a:off x="7263198" y="94314"/>
            <a:ext cx="5733535" cy="1140565"/>
            <a:chOff x="0" y="-28575"/>
            <a:chExt cx="2123532" cy="422432"/>
          </a:xfrm>
        </p:grpSpPr>
        <p:sp>
          <p:nvSpPr>
            <p:cNvPr id="275" name="Google Shape;275;p10"/>
            <p:cNvSpPr/>
            <p:nvPr/>
          </p:nvSpPr>
          <p:spPr>
            <a:xfrm>
              <a:off x="0" y="0"/>
              <a:ext cx="2123532" cy="393857"/>
            </a:xfrm>
            <a:custGeom>
              <a:rect b="b" l="l" r="r" t="t"/>
              <a:pathLst>
                <a:path extrusionOk="0" h="393857" w="2123532">
                  <a:moveTo>
                    <a:pt x="0" y="0"/>
                  </a:moveTo>
                  <a:lnTo>
                    <a:pt x="2123532" y="0"/>
                  </a:lnTo>
                  <a:lnTo>
                    <a:pt x="212353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76" name="Google Shape;276;p10"/>
            <p:cNvSpPr txBox="1"/>
            <p:nvPr/>
          </p:nvSpPr>
          <p:spPr>
            <a:xfrm>
              <a:off x="0" y="-28575"/>
              <a:ext cx="2123532" cy="422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0"/>
          <p:cNvSpPr/>
          <p:nvPr/>
        </p:nvSpPr>
        <p:spPr>
          <a:xfrm>
            <a:off x="8929951" y="231053"/>
            <a:ext cx="1024791" cy="944240"/>
          </a:xfrm>
          <a:custGeom>
            <a:rect b="b" l="l" r="r" t="t"/>
            <a:pathLst>
              <a:path extrusionOk="0" h="944240" w="1024791">
                <a:moveTo>
                  <a:pt x="0" y="0"/>
                </a:moveTo>
                <a:lnTo>
                  <a:pt x="1024791" y="0"/>
                </a:lnTo>
                <a:lnTo>
                  <a:pt x="1024791" y="944240"/>
                </a:lnTo>
                <a:lnTo>
                  <a:pt x="0" y="94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24" l="0" r="0" t="-1023"/>
            </a:stretch>
          </a:blipFill>
          <a:ln>
            <a:noFill/>
          </a:ln>
        </p:spPr>
      </p:sp>
      <p:sp>
        <p:nvSpPr>
          <p:cNvPr id="278" name="Google Shape;278;p10"/>
          <p:cNvSpPr txBox="1"/>
          <p:nvPr/>
        </p:nvSpPr>
        <p:spPr>
          <a:xfrm>
            <a:off x="9954742" y="569736"/>
            <a:ext cx="2269437" cy="294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7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GeoPasture</a:t>
            </a:r>
            <a:endParaRPr/>
          </a:p>
        </p:txBody>
      </p:sp>
      <p:sp>
        <p:nvSpPr>
          <p:cNvPr id="279" name="Google Shape;279;p10"/>
          <p:cNvSpPr txBox="1"/>
          <p:nvPr/>
        </p:nvSpPr>
        <p:spPr>
          <a:xfrm>
            <a:off x="535061" y="306077"/>
            <a:ext cx="5794071" cy="1376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IMPACT AND SUSTAINABILITY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541834" y="1798402"/>
            <a:ext cx="5787297" cy="581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6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BENEFIT DOES GEOPASTURE BRING TO THE TABLE?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1645611" y="2989281"/>
            <a:ext cx="97200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decision-making on grazing and migration patterns </a:t>
            </a:r>
            <a:r>
              <a:rPr lang="en-US" sz="2199"/>
              <a:t>due</a:t>
            </a: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real-time updates of pasture availability  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Reduced risk of conflict and loss of livestock as a result of live tracking of animals.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warning systems for potential livestock incursions due to the Geofencing capabilities within the application.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for collaboration and shared benefits in our market platform and direct messaging feature.</a:t>
            </a:r>
            <a:endParaRPr/>
          </a:p>
        </p:txBody>
      </p:sp>
      <p:grpSp>
        <p:nvGrpSpPr>
          <p:cNvPr id="282" name="Google Shape;282;p10"/>
          <p:cNvGrpSpPr/>
          <p:nvPr/>
        </p:nvGrpSpPr>
        <p:grpSpPr>
          <a:xfrm>
            <a:off x="23223" y="7101296"/>
            <a:ext cx="12987927" cy="213904"/>
            <a:chOff x="0" y="-28575"/>
            <a:chExt cx="4810343" cy="79223"/>
          </a:xfrm>
        </p:grpSpPr>
        <p:sp>
          <p:nvSpPr>
            <p:cNvPr id="283" name="Google Shape;283;p10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84" name="Google Shape;284;p10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